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CDCC"/>
          </a:solidFill>
        </a:fill>
      </a:tcStyle>
    </a:wholeTbl>
    <a:band2H>
      <a:tcTxStyle b="def" i="def"/>
      <a:tcStyle>
        <a:tcBdr/>
        <a:fill>
          <a:solidFill>
            <a:srgbClr val="E9E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6DA"/>
          </a:solidFill>
        </a:fill>
      </a:tcStyle>
    </a:wholeTbl>
    <a:band2H>
      <a:tcTxStyle b="def" i="def"/>
      <a:tcStyle>
        <a:tcBdr/>
        <a:fill>
          <a:solidFill>
            <a:srgbClr val="E9EC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F6D0"/>
          </a:solidFill>
        </a:fill>
      </a:tcStyle>
    </a:wholeTbl>
    <a:band2H>
      <a:tcTxStyle b="def" i="def"/>
      <a:tcStyle>
        <a:tcBdr/>
        <a:fill>
          <a:solidFill>
            <a:srgbClr val="F8FA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" name="Shape 11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/>
            <a:r>
              <a:t>Pledge, then year in review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;p2"/>
          <p:cNvSpPr/>
          <p:nvPr/>
        </p:nvSpPr>
        <p:spPr>
          <a:xfrm>
            <a:off x="2744012" y="756699"/>
            <a:ext cx="1081626" cy="1124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8575">
            <a:solidFill>
              <a:srgbClr val="CCA677"/>
            </a:solidFill>
            <a:miter lim="8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" name="Google Shape;11;p2"/>
          <p:cNvSpPr/>
          <p:nvPr/>
        </p:nvSpPr>
        <p:spPr>
          <a:xfrm rot="10800000">
            <a:off x="5318350" y="3266725"/>
            <a:ext cx="1081626" cy="1124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8575">
            <a:solidFill>
              <a:srgbClr val="CCA677"/>
            </a:solidFill>
            <a:miter lim="8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" name="Title Text"/>
          <p:cNvSpPr txBox="1"/>
          <p:nvPr>
            <p:ph type="title"/>
          </p:nvPr>
        </p:nvSpPr>
        <p:spPr>
          <a:xfrm>
            <a:off x="3044700" y="1444254"/>
            <a:ext cx="3054600" cy="15372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15" name="Body Level One…"/>
          <p:cNvSpPr txBox="1"/>
          <p:nvPr>
            <p:ph type="body" sz="quarter" idx="1"/>
          </p:nvPr>
        </p:nvSpPr>
        <p:spPr>
          <a:xfrm>
            <a:off x="3044700" y="3116579"/>
            <a:ext cx="3054600" cy="7014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Text"/>
          <p:cNvSpPr txBox="1"/>
          <p:nvPr>
            <p:ph type="title"/>
          </p:nvPr>
        </p:nvSpPr>
        <p:spPr>
          <a:xfrm>
            <a:off x="311699" y="957125"/>
            <a:ext cx="8520602" cy="2128800"/>
          </a:xfrm>
          <a:prstGeom prst="rect">
            <a:avLst/>
          </a:prstGeom>
        </p:spPr>
        <p:txBody>
          <a:bodyPr anchor="ctr"/>
          <a:lstStyle>
            <a:lvl1pPr algn="ctr">
              <a:defRPr sz="16000">
                <a:solidFill>
                  <a:srgbClr val="CCA677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8" name="Body Level One…"/>
          <p:cNvSpPr txBox="1"/>
          <p:nvPr>
            <p:ph type="body" sz="quarter" idx="1"/>
          </p:nvPr>
        </p:nvSpPr>
        <p:spPr>
          <a:xfrm>
            <a:off x="311699" y="3162000"/>
            <a:ext cx="8520602" cy="1071601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6;p3"/>
          <p:cNvSpPr/>
          <p:nvPr/>
        </p:nvSpPr>
        <p:spPr>
          <a:xfrm flipH="1">
            <a:off x="7595937" y="460224"/>
            <a:ext cx="1081626" cy="1124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8575">
            <a:solidFill>
              <a:srgbClr val="CCA677"/>
            </a:solidFill>
            <a:miter lim="8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" name="Google Shape;17;p3"/>
          <p:cNvSpPr/>
          <p:nvPr/>
        </p:nvSpPr>
        <p:spPr>
          <a:xfrm flipH="1" rot="10800000">
            <a:off x="466424" y="3558325"/>
            <a:ext cx="1081627" cy="1124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8575">
            <a:solidFill>
              <a:srgbClr val="CCA677"/>
            </a:solidFill>
            <a:miter lim="8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5" name="Title Text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3" name="Body Level One…"/>
          <p:cNvSpPr txBox="1"/>
          <p:nvPr>
            <p:ph type="body" sz="half" idx="1"/>
          </p:nvPr>
        </p:nvSpPr>
        <p:spPr>
          <a:xfrm>
            <a:off x="311699" y="1225225"/>
            <a:ext cx="3999902" cy="33540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Google Shape;28;p5"/>
          <p:cNvSpPr txBox="1"/>
          <p:nvPr>
            <p:ph type="body" sz="half" idx="13"/>
          </p:nvPr>
        </p:nvSpPr>
        <p:spPr>
          <a:xfrm>
            <a:off x="4832399" y="1225225"/>
            <a:ext cx="3999902" cy="33540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61" name="Body Level One…"/>
          <p:cNvSpPr txBox="1"/>
          <p:nvPr>
            <p:ph type="body" sz="quarter" idx="1"/>
          </p:nvPr>
        </p:nvSpPr>
        <p:spPr>
          <a:xfrm>
            <a:off x="311699" y="1399400"/>
            <a:ext cx="2808001" cy="27849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/>
          <p:nvPr>
            <p:ph type="title"/>
          </p:nvPr>
        </p:nvSpPr>
        <p:spPr>
          <a:xfrm>
            <a:off x="490250" y="450149"/>
            <a:ext cx="5878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42;p9"/>
          <p:cNvSpPr/>
          <p:nvPr/>
        </p:nvSpPr>
        <p:spPr>
          <a:xfrm>
            <a:off x="4572000" y="-25"/>
            <a:ext cx="4572000" cy="5143501"/>
          </a:xfrm>
          <a:prstGeom prst="rect">
            <a:avLst/>
          </a:prstGeom>
          <a:solidFill>
            <a:srgbClr val="CCA677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" name="Google Shape;43;p9"/>
          <p:cNvSpPr/>
          <p:nvPr/>
        </p:nvSpPr>
        <p:spPr>
          <a:xfrm>
            <a:off x="5029675" y="4495500"/>
            <a:ext cx="468301" cy="1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265500" y="929274"/>
            <a:ext cx="4045200" cy="1786202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CCA677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" name="Body Level One…"/>
          <p:cNvSpPr txBox="1"/>
          <p:nvPr>
            <p:ph type="body" sz="quarter" idx="1"/>
          </p:nvPr>
        </p:nvSpPr>
        <p:spPr>
          <a:xfrm>
            <a:off x="265500" y="2769000"/>
            <a:ext cx="4045200" cy="1574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Google Shape;46;p9"/>
          <p:cNvSpPr txBox="1"/>
          <p:nvPr>
            <p:ph type="body" sz="half" idx="13"/>
          </p:nvPr>
        </p:nvSpPr>
        <p:spPr>
          <a:xfrm>
            <a:off x="4939500" y="724199"/>
            <a:ext cx="3837000" cy="3695101"/>
          </a:xfrm>
          <a:prstGeom prst="rect">
            <a:avLst/>
          </a:prstGeom>
        </p:spPr>
        <p:txBody>
          <a:bodyPr anchor="ctr"/>
          <a:lstStyle/>
          <a:p>
            <a:pPr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319499" y="4218925"/>
            <a:ext cx="5998802" cy="5988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marL="1141185" indent="-544285">
              <a:lnSpc>
                <a:spcPct val="100000"/>
              </a:lnSpc>
              <a:buClrTx/>
              <a:buSzPts val="2400"/>
              <a:buFontTx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marL="1598385" indent="-544285">
              <a:lnSpc>
                <a:spcPct val="100000"/>
              </a:lnSpc>
              <a:buClrTx/>
              <a:buSzPts val="2400"/>
              <a:buFontTx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marL="2055585" indent="-544285">
              <a:lnSpc>
                <a:spcPct val="100000"/>
              </a:lnSpc>
              <a:buClrTx/>
              <a:buSzPts val="2400"/>
              <a:buFontTx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marL="2512785" indent="-544285">
              <a:lnSpc>
                <a:spcPct val="100000"/>
              </a:lnSpc>
              <a:buClrTx/>
              <a:buSzPts val="2400"/>
              <a:buFontTx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;p4"/>
          <p:cNvSpPr/>
          <p:nvPr/>
        </p:nvSpPr>
        <p:spPr>
          <a:xfrm>
            <a:off x="0" y="5045700"/>
            <a:ext cx="9144000" cy="97801"/>
          </a:xfrm>
          <a:prstGeom prst="rect">
            <a:avLst/>
          </a:prstGeom>
          <a:solidFill>
            <a:srgbClr val="CCA677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11699" y="315924"/>
            <a:ext cx="8520602" cy="831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●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○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■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●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○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■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●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○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■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3" Type="http://schemas.openxmlformats.org/officeDocument/2006/relationships/image" Target="../media/image7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Relationship Id="rId3" Type="http://schemas.openxmlformats.org/officeDocument/2006/relationships/image" Target="../media/image9.png"/><Relationship Id="rId4" Type="http://schemas.openxmlformats.org/officeDocument/2006/relationships/image" Target="../media/image1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17.jpeg"/><Relationship Id="rId9" Type="http://schemas.openxmlformats.org/officeDocument/2006/relationships/image" Target="../media/image2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sbpsb.org" TargetMode="External"/><Relationship Id="rId3" Type="http://schemas.openxmlformats.org/officeDocument/2006/relationships/image" Target="../media/image1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dmcclain@sbpg.net" TargetMode="External"/><Relationship Id="rId3" Type="http://schemas.openxmlformats.org/officeDocument/2006/relationships/image" Target="../media/image39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62;p13"/>
          <p:cNvSpPr txBox="1"/>
          <p:nvPr>
            <p:ph type="title"/>
          </p:nvPr>
        </p:nvSpPr>
        <p:spPr>
          <a:xfrm>
            <a:off x="265500" y="929274"/>
            <a:ext cx="4045200" cy="1786202"/>
          </a:xfrm>
          <a:prstGeom prst="rect">
            <a:avLst/>
          </a:prstGeom>
        </p:spPr>
        <p:txBody>
          <a:bodyPr/>
          <a:lstStyle/>
          <a:p>
            <a:pPr defTabSz="768095">
              <a:defRPr sz="3528">
                <a:solidFill>
                  <a:srgbClr val="000000"/>
                </a:solidFill>
              </a:defRPr>
            </a:pPr>
            <a:r>
              <a:t>O</a:t>
            </a:r>
            <a:r>
              <a:rPr>
                <a:latin typeface="PT Sans Narrow"/>
                <a:ea typeface="PT Sans Narrow"/>
                <a:cs typeface="PT Sans Narrow"/>
                <a:sym typeface="PT Sans Narrow"/>
              </a:rPr>
              <a:t>ld Arabi Neighborhood Association Meeting</a:t>
            </a:r>
          </a:p>
        </p:txBody>
      </p:sp>
      <p:sp>
        <p:nvSpPr>
          <p:cNvPr id="116" name="Google Shape;63;p13"/>
          <p:cNvSpPr txBox="1"/>
          <p:nvPr>
            <p:ph type="body" sz="quarter" idx="1"/>
          </p:nvPr>
        </p:nvSpPr>
        <p:spPr>
          <a:xfrm>
            <a:off x="265500" y="2769000"/>
            <a:ext cx="4045200" cy="1574101"/>
          </a:xfrm>
          <a:prstGeom prst="rect">
            <a:avLst/>
          </a:prstGeom>
        </p:spPr>
        <p:txBody>
          <a:bodyPr/>
          <a:lstStyle>
            <a:lvl1pPr marL="0" indent="0">
              <a:defRPr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/>
            <a:r>
              <a:t>November 2018</a:t>
            </a:r>
          </a:p>
        </p:txBody>
      </p:sp>
      <p:sp>
        <p:nvSpPr>
          <p:cNvPr id="117" name="Google Shape;64;p13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600"/>
              </a:spcBef>
              <a:buClr>
                <a:srgbClr val="FFFFFF"/>
              </a:buClr>
              <a:buSzTx/>
              <a:buNone/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18" name="Google Shape;65;p13" descr="Google Shape;65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9500" y="682924"/>
            <a:ext cx="3837000" cy="383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27;p22"/>
          <p:cNvSpPr txBox="1"/>
          <p:nvPr/>
        </p:nvSpPr>
        <p:spPr>
          <a:xfrm>
            <a:off x="590975" y="168899"/>
            <a:ext cx="8523900" cy="63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b="1" sz="30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/>
            <a:r>
              <a:t>Kenny Kerth Jass, Susan Sangria, and a lot of fun</a:t>
            </a:r>
          </a:p>
        </p:txBody>
      </p:sp>
      <p:pic>
        <p:nvPicPr>
          <p:cNvPr id="155" name="Google Shape;128;p22" descr="Google Shape;128;p22"/>
          <p:cNvPicPr>
            <a:picLocks noChangeAspect="1"/>
          </p:cNvPicPr>
          <p:nvPr/>
        </p:nvPicPr>
        <p:blipFill>
          <a:blip r:embed="rId2">
            <a:extLst/>
          </a:blip>
          <a:srcRect l="0" t="28627" r="0" b="0"/>
          <a:stretch>
            <a:fillRect/>
          </a:stretch>
        </p:blipFill>
        <p:spPr>
          <a:xfrm>
            <a:off x="3966100" y="2947660"/>
            <a:ext cx="3595302" cy="1866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Google Shape;129;p22" descr="Google Shape;129;p22"/>
          <p:cNvPicPr>
            <a:picLocks noChangeAspect="1"/>
          </p:cNvPicPr>
          <p:nvPr/>
        </p:nvPicPr>
        <p:blipFill>
          <a:blip r:embed="rId3">
            <a:extLst/>
          </a:blip>
          <a:srcRect l="0" t="10873" r="0" b="0"/>
          <a:stretch>
            <a:fillRect/>
          </a:stretch>
        </p:blipFill>
        <p:spPr>
          <a:xfrm>
            <a:off x="1152500" y="972674"/>
            <a:ext cx="2452876" cy="3803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Google Shape;130;p22" descr="Google Shape;130;p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66100" y="934149"/>
            <a:ext cx="3595302" cy="1902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35;p23" descr="Google Shape;135;p23"/>
          <p:cNvPicPr>
            <a:picLocks noChangeAspect="1"/>
          </p:cNvPicPr>
          <p:nvPr/>
        </p:nvPicPr>
        <p:blipFill>
          <a:blip r:embed="rId2">
            <a:extLst/>
          </a:blip>
          <a:srcRect l="8026" t="0" r="8368" b="23230"/>
          <a:stretch>
            <a:fillRect/>
          </a:stretch>
        </p:blipFill>
        <p:spPr>
          <a:xfrm>
            <a:off x="225199" y="184149"/>
            <a:ext cx="3133104" cy="1920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136;p23" descr="Google Shape;136;p23"/>
          <p:cNvPicPr>
            <a:picLocks noChangeAspect="1"/>
          </p:cNvPicPr>
          <p:nvPr/>
        </p:nvPicPr>
        <p:blipFill>
          <a:blip r:embed="rId3">
            <a:extLst/>
          </a:blip>
          <a:srcRect l="0" t="23065" r="58076" b="28148"/>
          <a:stretch>
            <a:fillRect/>
          </a:stretch>
        </p:blipFill>
        <p:spPr>
          <a:xfrm>
            <a:off x="3446074" y="209500"/>
            <a:ext cx="2528152" cy="186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Google Shape;137;p23" descr="Google Shape;137;p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7375" y="196244"/>
            <a:ext cx="2528149" cy="1896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Google Shape;138;p23" descr="Google Shape;138;p2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5199" y="2294375"/>
            <a:ext cx="3345174" cy="2508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Google Shape;139;p23" descr="Google Shape;139;p23"/>
          <p:cNvPicPr>
            <a:picLocks noChangeAspect="1"/>
          </p:cNvPicPr>
          <p:nvPr/>
        </p:nvPicPr>
        <p:blipFill>
          <a:blip r:embed="rId6">
            <a:extLst/>
          </a:blip>
          <a:srcRect l="0" t="0" r="0" b="6803"/>
          <a:stretch>
            <a:fillRect/>
          </a:stretch>
        </p:blipFill>
        <p:spPr>
          <a:xfrm>
            <a:off x="3722775" y="2231500"/>
            <a:ext cx="2069700" cy="2571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Google Shape;140;p23" descr="Google Shape;140;p23"/>
          <p:cNvPicPr>
            <a:picLocks noChangeAspect="1"/>
          </p:cNvPicPr>
          <p:nvPr/>
        </p:nvPicPr>
        <p:blipFill>
          <a:blip r:embed="rId7">
            <a:extLst/>
          </a:blip>
          <a:srcRect l="4470" t="0" r="0" b="0"/>
          <a:stretch>
            <a:fillRect/>
          </a:stretch>
        </p:blipFill>
        <p:spPr>
          <a:xfrm>
            <a:off x="5860174" y="2231500"/>
            <a:ext cx="3275762" cy="2571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45;p24" descr="Google Shape;145;p24"/>
          <p:cNvPicPr>
            <a:picLocks noChangeAspect="1"/>
          </p:cNvPicPr>
          <p:nvPr/>
        </p:nvPicPr>
        <p:blipFill>
          <a:blip r:embed="rId2">
            <a:extLst/>
          </a:blip>
          <a:srcRect l="0" t="15019" r="0" b="0"/>
          <a:stretch>
            <a:fillRect/>
          </a:stretch>
        </p:blipFill>
        <p:spPr>
          <a:xfrm>
            <a:off x="4273550" y="197025"/>
            <a:ext cx="4603243" cy="1634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Google Shape;146;p24" descr="Google Shape;146;p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25949" y="2134899"/>
            <a:ext cx="4103605" cy="2739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Google Shape;147;p24" descr="Google Shape;147;p24"/>
          <p:cNvPicPr>
            <a:picLocks noChangeAspect="1"/>
          </p:cNvPicPr>
          <p:nvPr/>
        </p:nvPicPr>
        <p:blipFill>
          <a:blip r:embed="rId4">
            <a:extLst/>
          </a:blip>
          <a:srcRect l="0" t="15478" r="2837" b="11614"/>
          <a:stretch>
            <a:fillRect/>
          </a:stretch>
        </p:blipFill>
        <p:spPr>
          <a:xfrm>
            <a:off x="361224" y="173475"/>
            <a:ext cx="3523876" cy="470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52;p25"/>
          <p:cNvSpPr txBox="1"/>
          <p:nvPr>
            <p:ph type="body" sz="half" idx="1"/>
          </p:nvPr>
        </p:nvSpPr>
        <p:spPr>
          <a:xfrm>
            <a:off x="150699" y="527649"/>
            <a:ext cx="4545302" cy="4011302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b="1" sz="2400"/>
            </a:pPr>
            <a:r>
              <a:t>Friend of Old Arabi Awards</a:t>
            </a:r>
          </a:p>
          <a:p>
            <a:pPr marL="0" indent="0" algn="ctr">
              <a:spcBef>
                <a:spcPts val="1600"/>
              </a:spcBef>
              <a:buSzTx/>
              <a:buNone/>
              <a:defRPr b="1" sz="2400"/>
            </a:pPr>
            <a:r>
              <a:t>A decade of Sugar Fest</a:t>
            </a:r>
          </a:p>
          <a:p>
            <a:pPr marL="0" indent="0" algn="ctr">
              <a:spcBef>
                <a:spcPts val="1600"/>
              </a:spcBef>
              <a:buSzTx/>
              <a:buNone/>
              <a:defRPr b="1" i="1" sz="3000"/>
            </a:pPr>
            <a:r>
              <a:t>Tom Braniff</a:t>
            </a:r>
          </a:p>
          <a:p>
            <a:pPr marL="0" indent="0" algn="ctr">
              <a:spcBef>
                <a:spcPts val="1600"/>
              </a:spcBef>
              <a:buSzTx/>
              <a:buNone/>
              <a:defRPr b="1" i="1" sz="3000"/>
            </a:pPr>
            <a:r>
              <a:t>Ray Lauga</a:t>
            </a:r>
          </a:p>
          <a:p>
            <a:pPr marL="0" indent="0" algn="ctr">
              <a:spcBef>
                <a:spcPts val="1600"/>
              </a:spcBef>
              <a:buSzTx/>
              <a:buNone/>
              <a:defRPr b="1" i="1" sz="3000"/>
            </a:pPr>
            <a:r>
              <a:t>Faith Moran</a:t>
            </a:r>
          </a:p>
        </p:txBody>
      </p:sp>
      <p:pic>
        <p:nvPicPr>
          <p:cNvPr id="171" name="Google Shape;153;p25" descr="Google Shape;153;p25"/>
          <p:cNvPicPr>
            <a:picLocks noChangeAspect="1"/>
          </p:cNvPicPr>
          <p:nvPr/>
        </p:nvPicPr>
        <p:blipFill>
          <a:blip r:embed="rId2">
            <a:extLst/>
          </a:blip>
          <a:srcRect l="0" t="0" r="0" b="22015"/>
          <a:stretch>
            <a:fillRect/>
          </a:stretch>
        </p:blipFill>
        <p:spPr>
          <a:xfrm>
            <a:off x="4974675" y="527649"/>
            <a:ext cx="3857627" cy="4011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58;p26"/>
          <p:cNvSpPr txBox="1"/>
          <p:nvPr>
            <p:ph type="title"/>
          </p:nvPr>
        </p:nvSpPr>
        <p:spPr>
          <a:xfrm>
            <a:off x="311699" y="315925"/>
            <a:ext cx="8520602" cy="8313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/>
            <a:r>
              <a:t>NIGHT OUT AGAINST CRIME</a:t>
            </a:r>
          </a:p>
        </p:txBody>
      </p:sp>
      <p:pic>
        <p:nvPicPr>
          <p:cNvPr id="174" name="Google Shape;159;p26" descr="Google Shape;159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89275" y="1756749"/>
            <a:ext cx="2304401" cy="307255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Google Shape;160;p26"/>
          <p:cNvSpPr txBox="1"/>
          <p:nvPr/>
        </p:nvSpPr>
        <p:spPr>
          <a:xfrm>
            <a:off x="2172649" y="1209125"/>
            <a:ext cx="4506002" cy="123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sz="2400"/>
            </a:pPr>
            <a:r>
              <a:t>Tuesday, October 16</a:t>
            </a:r>
          </a:p>
          <a:p>
            <a:pPr algn="ctr">
              <a:defRPr sz="2400"/>
            </a:pPr>
            <a:r>
              <a:t>Arabi Food Store Patio</a:t>
            </a:r>
          </a:p>
          <a:p>
            <a:pPr algn="ctr">
              <a:defRPr sz="2400"/>
            </a:pPr>
            <a:r>
              <a:t>6 - 8 pm</a:t>
            </a:r>
          </a:p>
        </p:txBody>
      </p:sp>
      <p:pic>
        <p:nvPicPr>
          <p:cNvPr id="176" name="Google Shape;161;p26" descr="Google Shape;161;p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18436" y="2573324"/>
            <a:ext cx="3414414" cy="235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Google Shape;162;p26" descr="Google Shape;162;p26"/>
          <p:cNvPicPr>
            <a:picLocks noChangeAspect="1"/>
          </p:cNvPicPr>
          <p:nvPr/>
        </p:nvPicPr>
        <p:blipFill>
          <a:blip r:embed="rId4">
            <a:extLst/>
          </a:blip>
          <a:srcRect l="0" t="14324" r="0" b="0"/>
          <a:stretch>
            <a:fillRect/>
          </a:stretch>
        </p:blipFill>
        <p:spPr>
          <a:xfrm>
            <a:off x="270100" y="1621168"/>
            <a:ext cx="1976323" cy="3010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67;p27"/>
          <p:cNvSpPr txBox="1"/>
          <p:nvPr>
            <p:ph type="title"/>
          </p:nvPr>
        </p:nvSpPr>
        <p:spPr>
          <a:xfrm>
            <a:off x="311699" y="315925"/>
            <a:ext cx="8520602" cy="8313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Google Shape;168;p27"/>
          <p:cNvSpPr txBox="1"/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600"/>
              </a:spcBef>
              <a:buSzTx/>
              <a:buNone/>
            </a:pPr>
          </a:p>
        </p:txBody>
      </p:sp>
      <p:pic>
        <p:nvPicPr>
          <p:cNvPr id="181" name="Google Shape;169;p27" descr="Google Shape;169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5098" y="178824"/>
            <a:ext cx="1959001" cy="261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Google Shape;170;p27" descr="Google Shape;170;p2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4099" y="178824"/>
            <a:ext cx="1959000" cy="261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Google Shape;171;p27" descr="Google Shape;171;p2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5100" y="2354747"/>
            <a:ext cx="1959000" cy="2612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Google Shape;172;p27" descr="Google Shape;172;p27"/>
          <p:cNvPicPr>
            <a:picLocks noChangeAspect="1"/>
          </p:cNvPicPr>
          <p:nvPr/>
        </p:nvPicPr>
        <p:blipFill>
          <a:blip r:embed="rId5">
            <a:extLst/>
          </a:blip>
          <a:srcRect l="0" t="0" r="0" b="3984"/>
          <a:stretch>
            <a:fillRect/>
          </a:stretch>
        </p:blipFill>
        <p:spPr>
          <a:xfrm>
            <a:off x="2475175" y="2421850"/>
            <a:ext cx="1987927" cy="2544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Google Shape;173;p27" descr="Google Shape;173;p27"/>
          <p:cNvPicPr>
            <a:picLocks noChangeAspect="1"/>
          </p:cNvPicPr>
          <p:nvPr/>
        </p:nvPicPr>
        <p:blipFill>
          <a:blip r:embed="rId6">
            <a:extLst/>
          </a:blip>
          <a:srcRect l="24436" t="10999" r="24781" b="23132"/>
          <a:stretch>
            <a:fillRect/>
          </a:stretch>
        </p:blipFill>
        <p:spPr>
          <a:xfrm>
            <a:off x="4463100" y="178824"/>
            <a:ext cx="1677151" cy="2900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Google Shape;174;p27" descr="Google Shape;174;p27"/>
          <p:cNvPicPr>
            <a:picLocks noChangeAspect="1"/>
          </p:cNvPicPr>
          <p:nvPr/>
        </p:nvPicPr>
        <p:blipFill>
          <a:blip r:embed="rId7">
            <a:extLst/>
          </a:blip>
          <a:srcRect l="0" t="5820" r="0" b="0"/>
          <a:stretch>
            <a:fillRect/>
          </a:stretch>
        </p:blipFill>
        <p:spPr>
          <a:xfrm>
            <a:off x="6140250" y="178825"/>
            <a:ext cx="2364827" cy="296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Google Shape;175;p27" descr="Google Shape;175;p27"/>
          <p:cNvPicPr>
            <a:picLocks noChangeAspect="1"/>
          </p:cNvPicPr>
          <p:nvPr/>
        </p:nvPicPr>
        <p:blipFill>
          <a:blip r:embed="rId8">
            <a:extLst/>
          </a:blip>
          <a:srcRect l="0" t="14324" r="0" b="0"/>
          <a:stretch>
            <a:fillRect/>
          </a:stretch>
        </p:blipFill>
        <p:spPr>
          <a:xfrm>
            <a:off x="4463100" y="2354775"/>
            <a:ext cx="1714905" cy="2612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Google Shape;176;p27" descr="Google Shape;176;p27"/>
          <p:cNvPicPr>
            <a:picLocks noChangeAspect="1"/>
          </p:cNvPicPr>
          <p:nvPr/>
        </p:nvPicPr>
        <p:blipFill>
          <a:blip r:embed="rId9">
            <a:extLst/>
          </a:blip>
          <a:srcRect l="0" t="0" r="6923" b="0"/>
          <a:stretch>
            <a:fillRect/>
          </a:stretch>
        </p:blipFill>
        <p:spPr>
          <a:xfrm>
            <a:off x="6178000" y="3079300"/>
            <a:ext cx="2327077" cy="1875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81;p28"/>
          <p:cNvSpPr txBox="1"/>
          <p:nvPr>
            <p:ph type="title"/>
          </p:nvPr>
        </p:nvSpPr>
        <p:spPr>
          <a:xfrm>
            <a:off x="189925" y="457049"/>
            <a:ext cx="4045200" cy="1786202"/>
          </a:xfrm>
          <a:prstGeom prst="rect">
            <a:avLst/>
          </a:prstGeom>
        </p:spPr>
        <p:txBody>
          <a:bodyPr/>
          <a:lstStyle/>
          <a:p>
            <a:pPr defTabSz="713231">
              <a:defRPr b="1" sz="4680"/>
            </a:pPr>
            <a:r>
              <a:t>Halloween </a:t>
            </a:r>
          </a:p>
          <a:p>
            <a:pPr defTabSz="713231">
              <a:defRPr b="1" sz="4680"/>
            </a:pPr>
            <a:r>
              <a:t>Happening….</a:t>
            </a:r>
          </a:p>
        </p:txBody>
      </p:sp>
      <p:sp>
        <p:nvSpPr>
          <p:cNvPr id="191" name="Google Shape;182;p28"/>
          <p:cNvSpPr txBox="1"/>
          <p:nvPr>
            <p:ph type="body" sz="half" idx="1"/>
          </p:nvPr>
        </p:nvSpPr>
        <p:spPr>
          <a:xfrm>
            <a:off x="4939500" y="724199"/>
            <a:ext cx="3837000" cy="3695101"/>
          </a:xfrm>
          <a:prstGeom prst="rect">
            <a:avLst/>
          </a:prstGeom>
        </p:spPr>
        <p:txBody>
          <a:bodyPr anchor="ctr"/>
          <a:lstStyle/>
          <a:p>
            <a:pPr marL="0" indent="0" algn="l">
              <a:lnSpc>
                <a:spcPct val="115000"/>
              </a:lnSpc>
              <a:spcBef>
                <a:spcPts val="1600"/>
              </a:spcBef>
              <a:defRPr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</a:p>
        </p:txBody>
      </p:sp>
      <p:pic>
        <p:nvPicPr>
          <p:cNvPr id="192" name="Google Shape;183;p28" descr="Google Shape;183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825" y="2438624"/>
            <a:ext cx="3335076" cy="250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Google Shape;184;p28" descr="Google Shape;184;p28"/>
          <p:cNvPicPr>
            <a:picLocks noChangeAspect="1"/>
          </p:cNvPicPr>
          <p:nvPr/>
        </p:nvPicPr>
        <p:blipFill>
          <a:blip r:embed="rId3">
            <a:extLst/>
          </a:blip>
          <a:srcRect l="0" t="0" r="0" b="8650"/>
          <a:stretch>
            <a:fillRect/>
          </a:stretch>
        </p:blipFill>
        <p:spPr>
          <a:xfrm>
            <a:off x="4939500" y="222549"/>
            <a:ext cx="3973150" cy="4698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89;p29"/>
          <p:cNvSpPr txBox="1"/>
          <p:nvPr>
            <p:ph type="title"/>
          </p:nvPr>
        </p:nvSpPr>
        <p:spPr>
          <a:xfrm>
            <a:off x="311699" y="315925"/>
            <a:ext cx="8520602" cy="8313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pPr/>
            <a:r>
              <a:t>Totem Pole Project</a:t>
            </a:r>
          </a:p>
        </p:txBody>
      </p:sp>
      <p:sp>
        <p:nvSpPr>
          <p:cNvPr id="196" name="Google Shape;190;p29"/>
          <p:cNvSpPr txBox="1"/>
          <p:nvPr>
            <p:ph type="body" sz="half" idx="1"/>
          </p:nvPr>
        </p:nvSpPr>
        <p:spPr>
          <a:xfrm>
            <a:off x="311699" y="1225225"/>
            <a:ext cx="3579002" cy="3354000"/>
          </a:xfrm>
          <a:prstGeom prst="rect">
            <a:avLst/>
          </a:prstGeom>
        </p:spPr>
        <p:txBody>
          <a:bodyPr/>
          <a:lstStyle/>
          <a:p>
            <a:pPr marL="0" indent="0" defTabSz="868680">
              <a:buSzTx/>
              <a:buNone/>
              <a:defRPr sz="1710"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Barry Lemoine</a:t>
            </a:r>
          </a:p>
          <a:p>
            <a:pPr marL="0" indent="0" defTabSz="868680">
              <a:spcBef>
                <a:spcPts val="1500"/>
              </a:spcBef>
              <a:buSzTx/>
              <a:buNone/>
              <a:defRPr sz="1710"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Troy Barrios</a:t>
            </a:r>
          </a:p>
          <a:p>
            <a:pPr marL="0" indent="0" defTabSz="868680">
              <a:spcBef>
                <a:spcPts val="1500"/>
              </a:spcBef>
              <a:buSzTx/>
              <a:buNone/>
              <a:defRPr sz="1710"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Mark Abshier</a:t>
            </a:r>
          </a:p>
          <a:p>
            <a:pPr marL="0" indent="0" defTabSz="868680">
              <a:spcBef>
                <a:spcPts val="1500"/>
              </a:spcBef>
              <a:buSzTx/>
              <a:buNone/>
              <a:defRPr sz="1710"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Shirley Barecca</a:t>
            </a:r>
          </a:p>
          <a:p>
            <a:pPr marL="0" indent="0" defTabSz="868680">
              <a:spcBef>
                <a:spcPts val="1500"/>
              </a:spcBef>
              <a:buSzTx/>
              <a:buNone/>
              <a:defRPr sz="1710"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Sara Felt</a:t>
            </a:r>
          </a:p>
          <a:p>
            <a:pPr marL="0" indent="0" defTabSz="868680">
              <a:spcBef>
                <a:spcPts val="1500"/>
              </a:spcBef>
              <a:buSzTx/>
              <a:buNone/>
              <a:defRPr sz="1710"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Sabrina Schmidt</a:t>
            </a:r>
          </a:p>
          <a:p>
            <a:pPr marL="0" indent="0" defTabSz="868680">
              <a:spcBef>
                <a:spcPts val="1500"/>
              </a:spcBef>
              <a:buSzTx/>
              <a:buNone/>
              <a:defRPr sz="1710"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Lenny Unbehagen</a:t>
            </a:r>
          </a:p>
        </p:txBody>
      </p:sp>
      <p:pic>
        <p:nvPicPr>
          <p:cNvPr id="197" name="Google Shape;191;p29" descr="Google Shape;191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2375" y="1147225"/>
            <a:ext cx="2737976" cy="1825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Google Shape;192;p29" descr="Google Shape;192;p2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59575" y="3014549"/>
            <a:ext cx="3193014" cy="1839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197;p30"/>
          <p:cNvSpPr txBox="1"/>
          <p:nvPr>
            <p:ph type="title"/>
          </p:nvPr>
        </p:nvSpPr>
        <p:spPr>
          <a:xfrm>
            <a:off x="3020124" y="302500"/>
            <a:ext cx="5828701" cy="831300"/>
          </a:xfrm>
          <a:prstGeom prst="rect">
            <a:avLst/>
          </a:prstGeom>
        </p:spPr>
        <p:txBody>
          <a:bodyPr/>
          <a:lstStyle>
            <a:lvl1pPr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pPr/>
            <a:r>
              <a:t>Totem Pole Project</a:t>
            </a:r>
          </a:p>
        </p:txBody>
      </p:sp>
      <p:pic>
        <p:nvPicPr>
          <p:cNvPr id="201" name="Google Shape;198;p30" descr="Google Shape;198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699" y="261699"/>
            <a:ext cx="2534400" cy="4506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Google Shape;199;p30" descr="Google Shape;199;p30"/>
          <p:cNvPicPr>
            <a:picLocks noChangeAspect="1"/>
          </p:cNvPicPr>
          <p:nvPr/>
        </p:nvPicPr>
        <p:blipFill>
          <a:blip r:embed="rId3">
            <a:extLst/>
          </a:blip>
          <a:srcRect l="2690" t="0" r="0" b="0"/>
          <a:stretch>
            <a:fillRect/>
          </a:stretch>
        </p:blipFill>
        <p:spPr>
          <a:xfrm>
            <a:off x="2999399" y="2999925"/>
            <a:ext cx="3060624" cy="1768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oogle Shape;200;p30" descr="Google Shape;200;p3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9400" y="1133799"/>
            <a:ext cx="3057265" cy="1719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oogle Shape;201;p30" descr="Google Shape;201;p3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6743424" y="1699049"/>
            <a:ext cx="1370901" cy="2437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/>
          <p:nvPr>
            <p:ph type="title"/>
          </p:nvPr>
        </p:nvSpPr>
        <p:spPr>
          <a:xfrm>
            <a:off x="311699" y="315925"/>
            <a:ext cx="8520602" cy="8313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15000"/>
              </a:lnSpc>
              <a:spcBef>
                <a:spcPts val="1600"/>
              </a:spcBef>
              <a:defRPr b="1" sz="2400"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pPr/>
            <a:r>
              <a:t>Veterans Day Parade</a:t>
            </a:r>
          </a:p>
        </p:txBody>
      </p:sp>
      <p:sp>
        <p:nvSpPr>
          <p:cNvPr id="207" name="Google Shape;207;p31"/>
          <p:cNvSpPr txBox="1"/>
          <p:nvPr>
            <p:ph type="body" idx="1"/>
          </p:nvPr>
        </p:nvSpPr>
        <p:spPr>
          <a:xfrm>
            <a:off x="311699" y="1225225"/>
            <a:ext cx="5782502" cy="33540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Sunday, November 11th 9:30am </a:t>
            </a:r>
          </a:p>
          <a:p>
            <a:pPr marL="0" indent="0">
              <a:spcBef>
                <a:spcPts val="1600"/>
              </a:spcBef>
              <a:buSzTx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Parade will start at on Old Hickory and end at Frederick Sigur Center </a:t>
            </a:r>
          </a:p>
          <a:p>
            <a:pPr marL="0" indent="0">
              <a:spcBef>
                <a:spcPts val="1600"/>
              </a:spcBef>
              <a:buSzTx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Light refreshments will be available for the Veterans </a:t>
            </a:r>
          </a:p>
          <a:p>
            <a:pPr marL="0" indent="0">
              <a:spcBef>
                <a:spcPts val="1600"/>
              </a:spcBef>
              <a:buSzTx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To be apart of the parade or for more information please call (504) 278-1506</a:t>
            </a:r>
          </a:p>
        </p:txBody>
      </p:sp>
      <p:pic>
        <p:nvPicPr>
          <p:cNvPr id="208" name="Google Shape;208;p31" descr="Google Shape;208;p31"/>
          <p:cNvPicPr>
            <a:picLocks noChangeAspect="1"/>
          </p:cNvPicPr>
          <p:nvPr/>
        </p:nvPicPr>
        <p:blipFill>
          <a:blip r:embed="rId2">
            <a:extLst/>
          </a:blip>
          <a:srcRect l="0" t="18556" r="0" b="25633"/>
          <a:stretch>
            <a:fillRect/>
          </a:stretch>
        </p:blipFill>
        <p:spPr>
          <a:xfrm>
            <a:off x="5479274" y="1973623"/>
            <a:ext cx="3609778" cy="1510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70;p14"/>
          <p:cNvSpPr txBox="1"/>
          <p:nvPr>
            <p:ph type="title"/>
          </p:nvPr>
        </p:nvSpPr>
        <p:spPr>
          <a:xfrm>
            <a:off x="311699" y="315925"/>
            <a:ext cx="8520602" cy="8313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AGENDA: </a:t>
            </a:r>
          </a:p>
        </p:txBody>
      </p:sp>
      <p:sp>
        <p:nvSpPr>
          <p:cNvPr id="121" name="Google Shape;71;p14"/>
          <p:cNvSpPr txBox="1"/>
          <p:nvPr>
            <p:ph type="body" idx="1"/>
          </p:nvPr>
        </p:nvSpPr>
        <p:spPr>
          <a:xfrm>
            <a:off x="311699" y="1036299"/>
            <a:ext cx="8520602" cy="3774901"/>
          </a:xfrm>
          <a:prstGeom prst="rect">
            <a:avLst/>
          </a:prstGeom>
        </p:spPr>
        <p:txBody>
          <a:bodyPr/>
          <a:lstStyle/>
          <a:p>
            <a:pPr indent="-355600">
              <a:buSzPts val="2000"/>
              <a:buFontTx/>
              <a:buAutoNum type="arabicPeriod" startAt="1"/>
              <a:defRPr sz="2000"/>
            </a:pPr>
            <a:r>
              <a:t>Pledge</a:t>
            </a:r>
          </a:p>
          <a:p>
            <a:pPr indent="-355600">
              <a:buSzPts val="2000"/>
              <a:buFontTx/>
              <a:buAutoNum type="arabicPeriod" startAt="1"/>
              <a:defRPr sz="2000"/>
            </a:pPr>
            <a:r>
              <a:t>Shop Small / Community Garden</a:t>
            </a:r>
          </a:p>
          <a:p>
            <a:pPr indent="-355600">
              <a:buSzPts val="2000"/>
              <a:buFontTx/>
              <a:buAutoNum type="arabicPeriod" startAt="1"/>
              <a:defRPr sz="2000"/>
            </a:pPr>
            <a:r>
              <a:t>Upcoming Sippin</a:t>
            </a:r>
          </a:p>
          <a:p>
            <a:pPr indent="-355600">
              <a:buSzPts val="2000"/>
              <a:buFontTx/>
              <a:buAutoNum type="arabicPeriod" startAt="1"/>
              <a:defRPr sz="2000"/>
            </a:pPr>
            <a:r>
              <a:t>Sugar Fest 10 Update</a:t>
            </a:r>
          </a:p>
          <a:p>
            <a:pPr indent="-355600">
              <a:buSzPts val="2000"/>
              <a:buFontTx/>
              <a:buAutoNum type="arabicPeriod" startAt="1"/>
              <a:defRPr sz="2000"/>
            </a:pPr>
            <a:r>
              <a:t>Night Out Against Crime</a:t>
            </a:r>
          </a:p>
          <a:p>
            <a:pPr indent="-355600">
              <a:buSzPts val="2000"/>
              <a:buFontTx/>
              <a:buAutoNum type="arabicPeriod" startAt="1"/>
              <a:defRPr sz="2000"/>
            </a:pPr>
            <a:r>
              <a:t>Halloween / Garage Sale</a:t>
            </a:r>
          </a:p>
          <a:p>
            <a:pPr indent="-355600">
              <a:buSzPts val="2000"/>
              <a:buFontTx/>
              <a:buAutoNum type="arabicPeriod" startAt="1"/>
              <a:defRPr sz="2000"/>
            </a:pPr>
            <a:r>
              <a:t>Totem Pole Update</a:t>
            </a:r>
          </a:p>
          <a:p>
            <a:pPr indent="-355600">
              <a:buSzPts val="2000"/>
              <a:buFontTx/>
              <a:buAutoNum type="arabicPeriod" startAt="1"/>
              <a:defRPr sz="2000"/>
            </a:pPr>
            <a:r>
              <a:t>Planetarium Show Dates</a:t>
            </a:r>
          </a:p>
          <a:p>
            <a:pPr indent="-355600">
              <a:buSzPts val="2000"/>
              <a:buFontTx/>
              <a:buAutoNum type="arabicPeriod" startAt="1"/>
              <a:defRPr sz="2000"/>
            </a:pPr>
            <a:r>
              <a:t>Upcoming Events</a:t>
            </a:r>
          </a:p>
          <a:p>
            <a:pPr indent="-355600">
              <a:buSzPts val="2000"/>
              <a:buFontTx/>
              <a:buAutoNum type="arabicPeriod" startAt="1"/>
              <a:defRPr sz="2000"/>
            </a:pPr>
            <a:r>
              <a:t>Door Prize /  Adjournment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3;p32"/>
          <p:cNvSpPr txBox="1"/>
          <p:nvPr>
            <p:ph type="title"/>
          </p:nvPr>
        </p:nvSpPr>
        <p:spPr>
          <a:xfrm>
            <a:off x="311700" y="315925"/>
            <a:ext cx="4599000" cy="12069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15000"/>
              </a:lnSpc>
              <a:spcBef>
                <a:spcPts val="1600"/>
              </a:spcBef>
              <a:defRPr b="1" sz="2400">
                <a:solidFill>
                  <a:srgbClr val="1D2129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pPr/>
            <a:r>
              <a:t>2nd Annual Veterans Appreciation Fundraiser</a:t>
            </a:r>
          </a:p>
        </p:txBody>
      </p:sp>
      <p:sp>
        <p:nvSpPr>
          <p:cNvPr id="211" name="Google Shape;214;p32"/>
          <p:cNvSpPr txBox="1"/>
          <p:nvPr>
            <p:ph type="body" sz="half" idx="1"/>
          </p:nvPr>
        </p:nvSpPr>
        <p:spPr>
          <a:xfrm>
            <a:off x="311700" y="1898574"/>
            <a:ext cx="4250100" cy="268080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solidFill>
                  <a:srgbClr val="1D2129"/>
                </a:solidFill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Friday, November 9 </a:t>
            </a:r>
          </a:p>
          <a:p>
            <a:pPr marL="0" indent="0">
              <a:spcBef>
                <a:spcPts val="1600"/>
              </a:spcBef>
              <a:buSzTx/>
              <a:buNone/>
              <a:defRPr sz="2400">
                <a:solidFill>
                  <a:srgbClr val="1D2129"/>
                </a:solidFill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5:00-9:00 PM</a:t>
            </a:r>
          </a:p>
          <a:p>
            <a:pPr marL="0" indent="0">
              <a:spcBef>
                <a:spcPts val="1600"/>
              </a:spcBef>
              <a:buSzTx/>
              <a:buNone/>
              <a:defRPr sz="2400">
                <a:solidFill>
                  <a:srgbClr val="1D2129"/>
                </a:solidFill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Old Arabi Bar</a:t>
            </a:r>
          </a:p>
        </p:txBody>
      </p:sp>
      <p:pic>
        <p:nvPicPr>
          <p:cNvPr id="212" name="Google Shape;215;p32" descr="Google Shape;215;p32"/>
          <p:cNvPicPr>
            <a:picLocks noChangeAspect="1"/>
          </p:cNvPicPr>
          <p:nvPr/>
        </p:nvPicPr>
        <p:blipFill>
          <a:blip r:embed="rId2">
            <a:extLst/>
          </a:blip>
          <a:srcRect l="0" t="12405" r="0" b="30346"/>
          <a:stretch>
            <a:fillRect/>
          </a:stretch>
        </p:blipFill>
        <p:spPr>
          <a:xfrm>
            <a:off x="5002700" y="239049"/>
            <a:ext cx="3691476" cy="2113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Google Shape;216;p32" descr="Google Shape;216;p3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9425" y="2446775"/>
            <a:ext cx="3287375" cy="2465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21;p33"/>
          <p:cNvSpPr txBox="1"/>
          <p:nvPr>
            <p:ph type="body" idx="1"/>
          </p:nvPr>
        </p:nvSpPr>
        <p:spPr>
          <a:xfrm>
            <a:off x="3648800" y="1362799"/>
            <a:ext cx="5412901" cy="3560702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buSzTx/>
              <a:buNone/>
              <a:defRPr sz="2376"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December 14th		6:30 PM</a:t>
            </a:r>
          </a:p>
          <a:p>
            <a:pPr marL="0" indent="0" defTabSz="905255">
              <a:spcBef>
                <a:spcPts val="1500"/>
              </a:spcBef>
              <a:buSzTx/>
              <a:buNone/>
              <a:defRPr sz="2376"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December 15th 	11:00 AM December 15th 	12:30 PM</a:t>
            </a:r>
          </a:p>
          <a:p>
            <a:pPr marL="0" indent="0" defTabSz="905255">
              <a:spcBef>
                <a:spcPts val="1500"/>
              </a:spcBef>
              <a:buSzTx/>
              <a:buNone/>
              <a:defRPr sz="2376"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December 19th 	6:30 PM</a:t>
            </a:r>
          </a:p>
          <a:p>
            <a:pPr marL="0" indent="0" defTabSz="905255">
              <a:spcBef>
                <a:spcPts val="1500"/>
              </a:spcBef>
              <a:buSzTx/>
              <a:buNone/>
              <a:defRPr sz="1782"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indent="0" defTabSz="905255">
              <a:spcBef>
                <a:spcPts val="1500"/>
              </a:spcBef>
              <a:buSzTx/>
              <a:buNone/>
              <a:defRPr sz="1782"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For more information visit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 invalidUrl="" action="" tgtFrame="" tooltip="" history="1" highlightClick="0" endSnd="0"/>
              </a:rPr>
              <a:t>www.sbpsb.org</a:t>
            </a:r>
            <a:r>
              <a:t> or call 504-301-0239</a:t>
            </a:r>
          </a:p>
        </p:txBody>
      </p:sp>
      <p:sp>
        <p:nvSpPr>
          <p:cNvPr id="216" name="Google Shape;222;p33"/>
          <p:cNvSpPr txBox="1"/>
          <p:nvPr/>
        </p:nvSpPr>
        <p:spPr>
          <a:xfrm>
            <a:off x="3483950" y="250463"/>
            <a:ext cx="5348401" cy="817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indent="457200">
              <a:defRPr b="1" sz="42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/>
            <a:r>
              <a:t>Planetarium Dates</a:t>
            </a:r>
          </a:p>
        </p:txBody>
      </p:sp>
      <p:pic>
        <p:nvPicPr>
          <p:cNvPr id="217" name="Google Shape;223;p33" descr="Google Shape;223;p3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1649" y="527450"/>
            <a:ext cx="3128226" cy="43262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28;p34"/>
          <p:cNvSpPr txBox="1"/>
          <p:nvPr>
            <p:ph type="title"/>
          </p:nvPr>
        </p:nvSpPr>
        <p:spPr>
          <a:xfrm>
            <a:off x="311700" y="152399"/>
            <a:ext cx="4257000" cy="1461902"/>
          </a:xfrm>
          <a:prstGeom prst="rect">
            <a:avLst/>
          </a:prstGeom>
        </p:spPr>
        <p:txBody>
          <a:bodyPr/>
          <a:lstStyle>
            <a:lvl1pPr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pPr/>
            <a:r>
              <a:t>Giving Back to Community</a:t>
            </a:r>
          </a:p>
        </p:txBody>
      </p:sp>
      <p:sp>
        <p:nvSpPr>
          <p:cNvPr id="220" name="Google Shape;229;p34"/>
          <p:cNvSpPr txBox="1"/>
          <p:nvPr>
            <p:ph type="body" sz="half" idx="1"/>
          </p:nvPr>
        </p:nvSpPr>
        <p:spPr>
          <a:xfrm>
            <a:off x="311700" y="1710724"/>
            <a:ext cx="4458300" cy="3280502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Needy families from        Arabi Elementary  &amp; </a:t>
            </a:r>
          </a:p>
          <a:p>
            <a:pPr marL="0" indent="0" algn="ctr">
              <a:spcBef>
                <a:spcPts val="1600"/>
              </a:spcBef>
              <a:buSzTx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The CHS Key Club </a:t>
            </a:r>
          </a:p>
          <a:p>
            <a:pPr marL="0" indent="0" algn="ctr">
              <a:spcBef>
                <a:spcPts val="1600"/>
              </a:spcBef>
              <a:buSzTx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will be the recipients of our annual giving efforts        next month. </a:t>
            </a:r>
          </a:p>
        </p:txBody>
      </p:sp>
      <p:pic>
        <p:nvPicPr>
          <p:cNvPr id="221" name="Google Shape;230;p34" descr="Google Shape;230;p34"/>
          <p:cNvPicPr>
            <a:picLocks noChangeAspect="1"/>
          </p:cNvPicPr>
          <p:nvPr/>
        </p:nvPicPr>
        <p:blipFill>
          <a:blip r:embed="rId2">
            <a:extLst/>
          </a:blip>
          <a:srcRect l="0" t="0" r="0" b="33110"/>
          <a:stretch>
            <a:fillRect/>
          </a:stretch>
        </p:blipFill>
        <p:spPr>
          <a:xfrm>
            <a:off x="4922399" y="152400"/>
            <a:ext cx="4069203" cy="2041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Google Shape;231;p34" descr="Google Shape;231;p3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22399" y="2346151"/>
            <a:ext cx="1983714" cy="264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Google Shape;232;p34" descr="Google Shape;232;p34"/>
          <p:cNvPicPr>
            <a:picLocks noChangeAspect="1"/>
          </p:cNvPicPr>
          <p:nvPr/>
        </p:nvPicPr>
        <p:blipFill>
          <a:blip r:embed="rId4">
            <a:extLst/>
          </a:blip>
          <a:srcRect l="0" t="0" r="0" b="3465"/>
          <a:stretch>
            <a:fillRect/>
          </a:stretch>
        </p:blipFill>
        <p:spPr>
          <a:xfrm>
            <a:off x="6998150" y="2364587"/>
            <a:ext cx="2026350" cy="2608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37;p35"/>
          <p:cNvSpPr txBox="1"/>
          <p:nvPr>
            <p:ph type="title"/>
          </p:nvPr>
        </p:nvSpPr>
        <p:spPr>
          <a:xfrm>
            <a:off x="311699" y="0"/>
            <a:ext cx="8520602" cy="8313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Short Term Rental Concerns</a:t>
            </a:r>
          </a:p>
        </p:txBody>
      </p:sp>
      <p:sp>
        <p:nvSpPr>
          <p:cNvPr id="226" name="Google Shape;238;p35"/>
          <p:cNvSpPr txBox="1"/>
          <p:nvPr>
            <p:ph type="body" idx="1"/>
          </p:nvPr>
        </p:nvSpPr>
        <p:spPr>
          <a:xfrm>
            <a:off x="381974" y="955749"/>
            <a:ext cx="8520602" cy="265290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3600"/>
            </a:pPr>
            <a:r>
              <a:t>Call: 		    Jeff McClain		278.4200</a:t>
            </a:r>
          </a:p>
          <a:p>
            <a:pPr marL="0" indent="0">
              <a:spcBef>
                <a:spcPts val="1600"/>
              </a:spcBef>
              <a:buSzTx/>
              <a:buNone/>
              <a:defRPr b="1" sz="3600"/>
            </a:pPr>
            <a:r>
              <a:t>Email:</a:t>
            </a:r>
            <a:r>
              <a:rPr b="0"/>
              <a:t>		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 invalidUrl="" action="" tgtFrame="" tooltip="" history="1" highlightClick="0" endSnd="0"/>
              </a:rPr>
              <a:t>dmcclain@sbpg.net</a:t>
            </a:r>
            <a:r>
              <a:rPr b="0"/>
              <a:t>	</a:t>
            </a:r>
            <a:r>
              <a:rPr b="0" sz="3000"/>
              <a:t>	</a:t>
            </a:r>
          </a:p>
        </p:txBody>
      </p:sp>
      <p:sp>
        <p:nvSpPr>
          <p:cNvPr id="227" name="Google Shape;239;p35"/>
          <p:cNvSpPr txBox="1"/>
          <p:nvPr/>
        </p:nvSpPr>
        <p:spPr>
          <a:xfrm>
            <a:off x="154275" y="2872800"/>
            <a:ext cx="7662599" cy="159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i="1" sz="2400"/>
            </a:pPr>
            <a:r>
              <a:t>For complaints and compliance issues, </a:t>
            </a:r>
          </a:p>
          <a:p>
            <a:pPr algn="ctr">
              <a:defRPr i="1" sz="2400"/>
            </a:pPr>
            <a:r>
              <a:t>remember to</a:t>
            </a:r>
          </a:p>
          <a:p>
            <a:pPr algn="ctr">
              <a:defRPr b="1" i="1" sz="2400"/>
            </a:pPr>
            <a:r>
              <a:t>document the date and the address</a:t>
            </a:r>
            <a:r>
              <a:rPr b="0"/>
              <a:t> </a:t>
            </a:r>
          </a:p>
          <a:p>
            <a:pPr algn="ctr">
              <a:defRPr i="1" sz="2400"/>
            </a:pPr>
            <a:r>
              <a:t>for each call or concern. </a:t>
            </a:r>
            <a:r>
              <a:rPr i="0" sz="1400"/>
              <a:t> </a:t>
            </a:r>
          </a:p>
        </p:txBody>
      </p:sp>
      <p:pic>
        <p:nvPicPr>
          <p:cNvPr id="228" name="Google Shape;240;p35" descr="Google Shape;240;p3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4075" y="2578850"/>
            <a:ext cx="2733826" cy="2077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46;p36"/>
          <p:cNvSpPr txBox="1"/>
          <p:nvPr>
            <p:ph type="title"/>
          </p:nvPr>
        </p:nvSpPr>
        <p:spPr>
          <a:xfrm>
            <a:off x="311699" y="315925"/>
            <a:ext cx="8520602" cy="831300"/>
          </a:xfrm>
          <a:prstGeom prst="rect">
            <a:avLst/>
          </a:prstGeom>
        </p:spPr>
        <p:txBody>
          <a:bodyPr/>
          <a:lstStyle/>
          <a:p>
            <a:pPr/>
            <a:r>
              <a:t>Holiday Party</a:t>
            </a:r>
          </a:p>
        </p:txBody>
      </p:sp>
      <p:sp>
        <p:nvSpPr>
          <p:cNvPr id="231" name="Google Shape;247;p36"/>
          <p:cNvSpPr txBox="1"/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600"/>
              </a:spcBef>
              <a:buSzTx/>
              <a:buNone/>
            </a:pPr>
          </a:p>
        </p:txBody>
      </p:sp>
      <p:pic>
        <p:nvPicPr>
          <p:cNvPr id="232" name="Google Shape;248;p36" descr="Google Shape;248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3337"/>
            <a:ext cx="8946276" cy="5076826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Google Shape;249;p36"/>
          <p:cNvSpPr txBox="1"/>
          <p:nvPr/>
        </p:nvSpPr>
        <p:spPr>
          <a:xfrm>
            <a:off x="2859737" y="463049"/>
            <a:ext cx="3226802" cy="3929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OANA Holiday Party</a:t>
            </a:r>
          </a:p>
          <a:p>
            <a:pPr algn="ctr"/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algn="ctr">
              <a:defRPr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Kitchen Table</a:t>
            </a:r>
          </a:p>
          <a:p>
            <a:pPr algn="ctr">
              <a:defRPr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Cafe</a:t>
            </a:r>
          </a:p>
          <a:p>
            <a:pPr algn="ctr">
              <a:defRPr b="1" sz="3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12- 12</a:t>
            </a:r>
          </a:p>
          <a:p>
            <a:pPr algn="ctr">
              <a:defRPr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6:00-8:00 PM</a:t>
            </a:r>
          </a:p>
          <a:p>
            <a:pPr algn="ctr">
              <a:defRPr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pPr>
            <a:r>
              <a:t>Cash Bar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54;p37"/>
          <p:cNvSpPr txBox="1"/>
          <p:nvPr>
            <p:ph type="title"/>
          </p:nvPr>
        </p:nvSpPr>
        <p:spPr>
          <a:xfrm>
            <a:off x="311699" y="-46875"/>
            <a:ext cx="8897402" cy="1194000"/>
          </a:xfrm>
          <a:prstGeom prst="rect">
            <a:avLst/>
          </a:prstGeom>
        </p:spPr>
        <p:txBody>
          <a:bodyPr/>
          <a:lstStyle/>
          <a:p>
            <a:pPr algn="ctr" defTabSz="603504">
              <a:defRPr sz="2772"/>
            </a:pPr>
            <a:endParaRPr sz="2376"/>
          </a:p>
          <a:p>
            <a:pPr algn="ctr" defTabSz="603504">
              <a:defRPr sz="1584">
                <a:latin typeface="Bree Serif"/>
                <a:ea typeface="Bree Serif"/>
                <a:cs typeface="Bree Serif"/>
                <a:sym typeface="Bree Serif"/>
              </a:defRPr>
            </a:pPr>
            <a:r>
              <a:t>I’m not saying it’s because our</a:t>
            </a:r>
          </a:p>
          <a:p>
            <a:pPr algn="ctr" defTabSz="603504">
              <a:defRPr sz="1584">
                <a:latin typeface="Bree Serif"/>
                <a:ea typeface="Bree Serif"/>
                <a:cs typeface="Bree Serif"/>
                <a:sym typeface="Bree Serif"/>
              </a:defRPr>
            </a:pPr>
            <a:r>
              <a:t> Sugar Fest was so popular but…</a:t>
            </a:r>
            <a:r>
              <a:rPr sz="2376">
                <a:latin typeface="Economica"/>
                <a:ea typeface="Economica"/>
                <a:cs typeface="Economica"/>
                <a:sym typeface="Economica"/>
              </a:rPr>
              <a:t>.</a:t>
            </a:r>
            <a:r>
              <a:rPr sz="2772">
                <a:latin typeface="Economica"/>
                <a:ea typeface="Economica"/>
                <a:cs typeface="Economica"/>
                <a:sym typeface="Economica"/>
              </a:rPr>
              <a:t>. </a:t>
            </a:r>
          </a:p>
        </p:txBody>
      </p:sp>
      <p:sp>
        <p:nvSpPr>
          <p:cNvPr id="236" name="Google Shape;255;p37"/>
          <p:cNvSpPr txBox="1"/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600"/>
              </a:spcBef>
              <a:buSzTx/>
              <a:buNone/>
            </a:pPr>
          </a:p>
        </p:txBody>
      </p:sp>
      <p:pic>
        <p:nvPicPr>
          <p:cNvPr id="237" name="Google Shape;256;p37" descr="Google Shape;256;p37"/>
          <p:cNvPicPr>
            <a:picLocks noChangeAspect="1"/>
          </p:cNvPicPr>
          <p:nvPr/>
        </p:nvPicPr>
        <p:blipFill>
          <a:blip r:embed="rId2">
            <a:extLst/>
          </a:blip>
          <a:srcRect l="9404" t="17261" r="24688" b="1197"/>
          <a:stretch>
            <a:fillRect/>
          </a:stretch>
        </p:blipFill>
        <p:spPr>
          <a:xfrm>
            <a:off x="434526" y="1147125"/>
            <a:ext cx="5412725" cy="3766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Google Shape;257;p37" descr="Google Shape;257;p3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12794" y="1147125"/>
            <a:ext cx="2071770" cy="3766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62;p38"/>
          <p:cNvSpPr txBox="1"/>
          <p:nvPr>
            <p:ph type="title"/>
          </p:nvPr>
        </p:nvSpPr>
        <p:spPr>
          <a:xfrm>
            <a:off x="311699" y="315925"/>
            <a:ext cx="8520602" cy="831300"/>
          </a:xfrm>
          <a:prstGeom prst="rect">
            <a:avLst/>
          </a:prstGeom>
        </p:spPr>
        <p:txBody>
          <a:bodyPr/>
          <a:lstStyle/>
          <a:p>
            <a:pPr algn="ctr" defTabSz="603504">
              <a:defRPr sz="3168"/>
            </a:pPr>
            <a:r>
              <a:t>….this was on Jeopardy recently….just saying</a:t>
            </a:r>
            <a:r>
              <a:rPr sz="2772"/>
              <a:t> </a:t>
            </a:r>
          </a:p>
        </p:txBody>
      </p:sp>
      <p:sp>
        <p:nvSpPr>
          <p:cNvPr id="241" name="Google Shape;263;p38"/>
          <p:cNvSpPr txBox="1"/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600"/>
              </a:spcBef>
              <a:buSzTx/>
              <a:buNone/>
            </a:pPr>
          </a:p>
        </p:txBody>
      </p:sp>
      <p:pic>
        <p:nvPicPr>
          <p:cNvPr id="242" name="Google Shape;264;p38" descr="Google Shape;264;p3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5067"/>
          <a:stretch>
            <a:fillRect/>
          </a:stretch>
        </p:blipFill>
        <p:spPr>
          <a:xfrm>
            <a:off x="131900" y="1052200"/>
            <a:ext cx="9097124" cy="3954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69;p39"/>
          <p:cNvSpPr txBox="1"/>
          <p:nvPr>
            <p:ph type="title"/>
          </p:nvPr>
        </p:nvSpPr>
        <p:spPr>
          <a:xfrm>
            <a:off x="311699" y="103725"/>
            <a:ext cx="8520602" cy="831300"/>
          </a:xfrm>
          <a:prstGeom prst="rect">
            <a:avLst/>
          </a:prstGeom>
        </p:spPr>
        <p:txBody>
          <a:bodyPr/>
          <a:lstStyle>
            <a:lvl1pPr algn="ctr" defTabSz="868680">
              <a:defRPr sz="3989"/>
            </a:lvl1pPr>
          </a:lstStyle>
          <a:p>
            <a:pPr/>
            <a:r>
              <a:t>DOOR PRIZE &amp; THAT’S ALL FOLKS</a:t>
            </a:r>
          </a:p>
        </p:txBody>
      </p:sp>
      <p:sp>
        <p:nvSpPr>
          <p:cNvPr id="245" name="Google Shape;270;p39"/>
          <p:cNvSpPr txBox="1"/>
          <p:nvPr>
            <p:ph type="body" idx="1"/>
          </p:nvPr>
        </p:nvSpPr>
        <p:spPr>
          <a:xfrm>
            <a:off x="311699" y="831324"/>
            <a:ext cx="8520602" cy="423870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Thank you for being here tonight and for your involvement in OANA.  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Thanks Gena for hosting us.</a:t>
            </a:r>
          </a:p>
          <a:p>
            <a:pPr marL="0" indent="0">
              <a:spcBef>
                <a:spcPts val="1600"/>
              </a:spcBef>
              <a:buSzTx/>
              <a:buNone/>
              <a:defRPr b="1" sz="2400"/>
            </a:pPr>
            <a:r>
              <a:t>Veterans Fundraiser 		November 9th</a:t>
            </a:r>
          </a:p>
          <a:p>
            <a:pPr marL="0" indent="0">
              <a:spcBef>
                <a:spcPts val="1600"/>
              </a:spcBef>
              <a:buSzTx/>
              <a:buNone/>
              <a:defRPr b="1" sz="2400"/>
            </a:pPr>
            <a:r>
              <a:t>Sippin in the Sunset   	November 15th</a:t>
            </a:r>
          </a:p>
          <a:p>
            <a:pPr marL="0" indent="0">
              <a:spcBef>
                <a:spcPts val="1600"/>
              </a:spcBef>
              <a:buSzTx/>
              <a:buNone/>
              <a:defRPr b="1" sz="2400"/>
            </a:pPr>
            <a:r>
              <a:t>Shop Small Saturday 		November 24th</a:t>
            </a:r>
          </a:p>
          <a:p>
            <a:pPr marL="0" indent="0">
              <a:spcBef>
                <a:spcPts val="1600"/>
              </a:spcBef>
              <a:buSzTx/>
              <a:buNone/>
              <a:defRPr b="1" sz="2400"/>
            </a:pPr>
            <a:r>
              <a:t>OANA Christmas Party	December 12th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76;p15"/>
          <p:cNvSpPr txBox="1"/>
          <p:nvPr>
            <p:ph type="title"/>
          </p:nvPr>
        </p:nvSpPr>
        <p:spPr>
          <a:xfrm>
            <a:off x="311699" y="315925"/>
            <a:ext cx="8520602" cy="8313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Google Shape;77;p15"/>
          <p:cNvSpPr txBox="1"/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600"/>
              </a:spcBef>
              <a:buSzTx/>
              <a:buNone/>
            </a:pPr>
          </a:p>
        </p:txBody>
      </p:sp>
      <p:pic>
        <p:nvPicPr>
          <p:cNvPr id="125" name="Google Shape;78;p15" descr="Google Shape;78;p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152400"/>
            <a:ext cx="914400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83;p16"/>
          <p:cNvSpPr txBox="1"/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</a:pPr>
            <a:r>
              <a:t>		 	 	 		</a:t>
            </a:r>
          </a:p>
          <a:p>
            <a:pPr marL="0" indent="0">
              <a:lnSpc>
                <a:spcPct val="100000"/>
              </a:lnSpc>
              <a:buSzTx/>
              <a:buNone/>
            </a:pPr>
            <a:r>
              <a:t>			</a:t>
            </a:r>
          </a:p>
          <a:p>
            <a:pPr marL="0" indent="0">
              <a:lnSpc>
                <a:spcPct val="100000"/>
              </a:lnSpc>
              <a:buSzTx/>
              <a:buNone/>
            </a:pPr>
            <a:r>
              <a:t>				 			</a:t>
            </a:r>
          </a:p>
          <a:p>
            <a:pPr marL="0" indent="0">
              <a:lnSpc>
                <a:spcPct val="100000"/>
              </a:lnSpc>
              <a:buSzTx/>
              <a:buNone/>
            </a:pPr>
            <a:r>
              <a:t>		</a:t>
            </a:r>
          </a:p>
        </p:txBody>
      </p:sp>
      <p:pic>
        <p:nvPicPr>
          <p:cNvPr id="130" name="Google Shape;84;p16" descr="Google Shape;84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9074" y="230900"/>
            <a:ext cx="8220804" cy="4605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89;p17"/>
          <p:cNvSpPr txBox="1"/>
          <p:nvPr>
            <p:ph type="title"/>
          </p:nvPr>
        </p:nvSpPr>
        <p:spPr>
          <a:xfrm>
            <a:off x="311699" y="315925"/>
            <a:ext cx="8520602" cy="8313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" name="Google Shape;90;p17"/>
          <p:cNvSpPr txBox="1"/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600"/>
              </a:spcBef>
              <a:buSzTx/>
              <a:buNone/>
            </a:pPr>
          </a:p>
        </p:txBody>
      </p:sp>
      <p:pic>
        <p:nvPicPr>
          <p:cNvPr id="134" name="Google Shape;91;p17" descr="Google Shape;91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175" y="232649"/>
            <a:ext cx="8352702" cy="4678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96;p18"/>
          <p:cNvSpPr txBox="1"/>
          <p:nvPr>
            <p:ph type="title"/>
          </p:nvPr>
        </p:nvSpPr>
        <p:spPr>
          <a:xfrm>
            <a:off x="311699" y="315925"/>
            <a:ext cx="8520602" cy="8313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Google Shape;97;p18"/>
          <p:cNvSpPr txBox="1"/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600"/>
              </a:spcBef>
              <a:buSzTx/>
              <a:buNone/>
            </a:pPr>
          </a:p>
        </p:txBody>
      </p:sp>
      <p:pic>
        <p:nvPicPr>
          <p:cNvPr id="138" name="Google Shape;98;p18" descr="Google Shape;98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7624" y="234324"/>
            <a:ext cx="8385677" cy="4674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03;p19"/>
          <p:cNvSpPr txBox="1"/>
          <p:nvPr>
            <p:ph type="title"/>
          </p:nvPr>
        </p:nvSpPr>
        <p:spPr>
          <a:xfrm>
            <a:off x="311699" y="315925"/>
            <a:ext cx="8520602" cy="8313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" name="Google Shape;104;p19"/>
          <p:cNvSpPr txBox="1"/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600"/>
              </a:spcBef>
              <a:buSzTx/>
              <a:buNone/>
            </a:pPr>
          </a:p>
        </p:txBody>
      </p:sp>
      <p:sp>
        <p:nvSpPr>
          <p:cNvPr id="142" name="Google Shape;105;p19"/>
          <p:cNvSpPr txBox="1"/>
          <p:nvPr/>
        </p:nvSpPr>
        <p:spPr>
          <a:xfrm>
            <a:off x="152399" y="954283"/>
            <a:ext cx="3000002" cy="1396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/>
            <a:r>
              <a:t>		 	 	 		</a:t>
            </a:r>
          </a:p>
          <a:p>
            <a:pPr/>
            <a:r>
              <a:t>			</a:t>
            </a:r>
          </a:p>
          <a:p>
            <a:pPr/>
            <a:r>
              <a:t>				 			</a:t>
            </a:r>
          </a:p>
          <a:p>
            <a:pPr/>
            <a:r>
              <a:t>		</a:t>
            </a:r>
          </a:p>
        </p:txBody>
      </p:sp>
      <p:pic>
        <p:nvPicPr>
          <p:cNvPr id="143" name="Google Shape;106;p19" descr="Google Shape;106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699" y="227350"/>
            <a:ext cx="8319726" cy="4618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11;p20"/>
          <p:cNvSpPr txBox="1"/>
          <p:nvPr>
            <p:ph type="title"/>
          </p:nvPr>
        </p:nvSpPr>
        <p:spPr>
          <a:xfrm>
            <a:off x="311699" y="60875"/>
            <a:ext cx="8520602" cy="8313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Second Sunday of the Month</a:t>
            </a:r>
          </a:p>
        </p:txBody>
      </p:sp>
      <p:pic>
        <p:nvPicPr>
          <p:cNvPr id="146" name="Google Shape;113;p20" descr="Google Shape;113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2724" y="1044874"/>
            <a:ext cx="4633426" cy="3477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114;p20" descr="Google Shape;114;p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775" y="988385"/>
            <a:ext cx="4816951" cy="3608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19;p21"/>
          <p:cNvSpPr txBox="1"/>
          <p:nvPr>
            <p:ph type="title"/>
          </p:nvPr>
        </p:nvSpPr>
        <p:spPr>
          <a:xfrm>
            <a:off x="311699" y="128075"/>
            <a:ext cx="8520602" cy="8313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/>
            <a:r>
              <a:t>Sippin in the Sunset  2018</a:t>
            </a:r>
          </a:p>
        </p:txBody>
      </p:sp>
      <p:pic>
        <p:nvPicPr>
          <p:cNvPr id="150" name="Google Shape;120;p21" descr="Google Shape;120;p21"/>
          <p:cNvPicPr>
            <a:picLocks noChangeAspect="1"/>
          </p:cNvPicPr>
          <p:nvPr/>
        </p:nvPicPr>
        <p:blipFill>
          <a:blip r:embed="rId2">
            <a:extLst/>
          </a:blip>
          <a:srcRect l="0" t="0" r="0" b="31945"/>
          <a:stretch>
            <a:fillRect/>
          </a:stretch>
        </p:blipFill>
        <p:spPr>
          <a:xfrm>
            <a:off x="1366625" y="959374"/>
            <a:ext cx="2491677" cy="249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Google Shape;121;p21" descr="Google Shape;121;p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19930" y="971048"/>
            <a:ext cx="4307850" cy="2493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Google Shape;122;p21"/>
          <p:cNvSpPr txBox="1"/>
          <p:nvPr/>
        </p:nvSpPr>
        <p:spPr>
          <a:xfrm>
            <a:off x="238625" y="3452374"/>
            <a:ext cx="8905500" cy="1623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 sz="3000"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ThanksSipping!</a:t>
            </a:r>
          </a:p>
          <a:p>
            <a:pPr algn="ctr">
              <a:defRPr sz="3000"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Thursday, November 15th 6 - 9 pm at the Aycock Barn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0000FF"/>
      </a:hlink>
      <a:folHlink>
        <a:srgbClr val="FF00FF"/>
      </a:folHlink>
    </a:clrScheme>
    <a:fontScheme name="Lux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ux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0000FF"/>
      </a:hlink>
      <a:folHlink>
        <a:srgbClr val="FF00FF"/>
      </a:folHlink>
    </a:clrScheme>
    <a:fontScheme name="Lux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ux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